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Playfair Displ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regular.fntdata"/><Relationship Id="rId22" Type="http://schemas.openxmlformats.org/officeDocument/2006/relationships/font" Target="fonts/PlayfairDisplay-italic.fntdata"/><Relationship Id="rId21" Type="http://schemas.openxmlformats.org/officeDocument/2006/relationships/font" Target="fonts/PlayfairDisplay-bold.fntdata"/><Relationship Id="rId24" Type="http://schemas.openxmlformats.org/officeDocument/2006/relationships/font" Target="fonts/Lato-regular.fntdata"/><Relationship Id="rId23" Type="http://schemas.openxmlformats.org/officeDocument/2006/relationships/font" Target="fonts/PlayfairDisplay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jpg>
</file>

<file path=ppt/media/image25.jp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Se realizó una encuesta multicanal (landingpage y sitio web institucional) en ambiente moderado, de forma que no sólo obtuvieramos datos duros; sino una percepción cualitativa de las reacciones y emociones de los usuarios.  Entre los datos que llaman la atencion los hombres tienden a tomar más en consideración la parte de que hace la organización y quienes somos, mientras que las mujeres se enfocan en las imágenes.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 manera general, la cifra de la imagen nos ayudó a sustentar el cambio en la estrategia de comunicación positiva. La información es tanta que las personas mostraron </a:t>
            </a:r>
            <a:r>
              <a:rPr lang="es-419"/>
              <a:t>desinterés</a:t>
            </a:r>
            <a:r>
              <a:rPr lang="es-419"/>
              <a:t> en leer todo el contenido.. Otra de las causas por las que no donaría en STC es porque el proceso de donación les </a:t>
            </a:r>
            <a:r>
              <a:rPr lang="es-419"/>
              <a:t>pareció</a:t>
            </a:r>
            <a:r>
              <a:rPr lang="es-419"/>
              <a:t> poco claro (el 57.1% de los usuarios) y por que los usuarios no sienten que ue su donativo realmente está realizando un cambio (recompensa emocional).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rive.google.com/open?id=1VFpRqy0fB2K_KaTcMUZjJ_OC2Jbrel7l" TargetMode="External"/><Relationship Id="rId4" Type="http://schemas.openxmlformats.org/officeDocument/2006/relationships/image" Target="../media/image10.jpg"/><Relationship Id="rId11" Type="http://schemas.openxmlformats.org/officeDocument/2006/relationships/image" Target="../media/image24.jpg"/><Relationship Id="rId10" Type="http://schemas.openxmlformats.org/officeDocument/2006/relationships/hyperlink" Target="https://drive.google.com/open?id=1QaULr8FqYcdFwnXsdiXbeqHEkLRu86Jo" TargetMode="External"/><Relationship Id="rId9" Type="http://schemas.openxmlformats.org/officeDocument/2006/relationships/image" Target="../media/image6.png"/><Relationship Id="rId5" Type="http://schemas.openxmlformats.org/officeDocument/2006/relationships/hyperlink" Target="https://drive.google.com/open?id=1kJdKSTRCsOi7QZ_dt7QtK8eAG1DEdX2U" TargetMode="External"/><Relationship Id="rId6" Type="http://schemas.openxmlformats.org/officeDocument/2006/relationships/image" Target="../media/image8.jpg"/><Relationship Id="rId7" Type="http://schemas.openxmlformats.org/officeDocument/2006/relationships/image" Target="../media/image9.png"/><Relationship Id="rId8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jpg"/><Relationship Id="rId4" Type="http://schemas.openxmlformats.org/officeDocument/2006/relationships/image" Target="../media/image19.jpg"/><Relationship Id="rId5" Type="http://schemas.openxmlformats.org/officeDocument/2006/relationships/image" Target="../media/image1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5" Type="http://schemas.openxmlformats.org/officeDocument/2006/relationships/image" Target="../media/image2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rive.google.com/open?id=1Jf0-mPnJGH1hWJEL7BndwLD8eonMCC_h" TargetMode="External"/><Relationship Id="rId4" Type="http://schemas.openxmlformats.org/officeDocument/2006/relationships/hyperlink" Target="https://drive.google.com/open?id=1Jf0-mPnJGH1hWJEL7BndwLD8eonMCC_h" TargetMode="External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idx="1" type="subTitle"/>
          </p:nvPr>
        </p:nvSpPr>
        <p:spPr>
          <a:xfrm>
            <a:off x="278750" y="3362200"/>
            <a:ext cx="4045200" cy="8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000">
                <a:solidFill>
                  <a:srgbClr val="434343"/>
                </a:solidFill>
              </a:rPr>
              <a:t>Landing Page</a:t>
            </a:r>
            <a:endParaRPr b="1" sz="3000">
              <a:solidFill>
                <a:srgbClr val="434343"/>
              </a:solidFill>
            </a:endParaRPr>
          </a:p>
        </p:txBody>
      </p:sp>
      <p:sp>
        <p:nvSpPr>
          <p:cNvPr id="60" name="Shape 6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 -UX-G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Karla Miranda - PO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Maria Cravioto - UX Research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Ana Tamayo - UX R</a:t>
            </a:r>
            <a:r>
              <a:rPr lang="es-419"/>
              <a:t>esearch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Angélica</a:t>
            </a:r>
            <a:r>
              <a:rPr lang="es-419"/>
              <a:t> Rivera</a:t>
            </a:r>
            <a:r>
              <a:rPr lang="es-419"/>
              <a:t> - UX Research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Deni Morales  - UI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/>
              <a:t>Marisol Juárez - UI</a:t>
            </a:r>
            <a:endParaRPr/>
          </a:p>
        </p:txBody>
      </p:sp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1150" y="724200"/>
            <a:ext cx="2540401" cy="254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Fidelización 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6" name="Shape 13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687" y="2039675"/>
            <a:ext cx="2945364" cy="175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02713" y="2039666"/>
            <a:ext cx="3054811" cy="1909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Shape 138"/>
          <p:cNvPicPr preferRelativeResize="0"/>
          <p:nvPr/>
        </p:nvPicPr>
        <p:blipFill rotWithShape="1">
          <a:blip r:embed="rId7">
            <a:alphaModFix/>
          </a:blip>
          <a:srcRect b="22147" l="27836" r="36063" t="17257"/>
          <a:stretch/>
        </p:blipFill>
        <p:spPr>
          <a:xfrm>
            <a:off x="1180963" y="1124262"/>
            <a:ext cx="856800" cy="808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/>
          <p:cNvPicPr preferRelativeResize="0"/>
          <p:nvPr/>
        </p:nvPicPr>
        <p:blipFill rotWithShape="1">
          <a:blip r:embed="rId8">
            <a:alphaModFix/>
          </a:blip>
          <a:srcRect b="19184" l="28778" r="36863" t="18930"/>
          <a:stretch/>
        </p:blipFill>
        <p:spPr>
          <a:xfrm>
            <a:off x="7001725" y="1017450"/>
            <a:ext cx="856800" cy="86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 rotWithShape="1">
          <a:blip r:embed="rId9">
            <a:alphaModFix/>
          </a:blip>
          <a:srcRect b="14155" l="28561" r="36935" t="25245"/>
          <a:stretch/>
        </p:blipFill>
        <p:spPr>
          <a:xfrm>
            <a:off x="4053049" y="1094739"/>
            <a:ext cx="878700" cy="86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>
            <a:hlinkClick r:id="rId10"/>
          </p:cNvPr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345950" y="2039675"/>
            <a:ext cx="2292874" cy="2913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2163" y="1557338"/>
            <a:ext cx="5019675" cy="202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22066"/>
            <a:ext cx="9144001" cy="3699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Shape 1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5894"/>
            <a:ext cx="9144001" cy="5071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5900"/>
            <a:ext cx="9144001" cy="50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22066"/>
            <a:ext cx="9144001" cy="3699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371" y="0"/>
            <a:ext cx="863125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371" y="0"/>
            <a:ext cx="863125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Enunciado del problema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800350" y="1152475"/>
            <a:ext cx="7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95D46"/>
              </a:solidFill>
            </a:endParaRPr>
          </a:p>
          <a:p>
            <a:pPr indent="0" lvl="0" marL="0" rtl="0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695D46"/>
                </a:solidFill>
              </a:rPr>
              <a:t>“</a:t>
            </a:r>
            <a:r>
              <a:rPr lang="es-419">
                <a:solidFill>
                  <a:srgbClr val="695D46"/>
                </a:solidFill>
              </a:rPr>
              <a:t>Que el usuario de búsqueda pagada se convierta en donador activo por medio de la landing page de Save The Children.”</a:t>
            </a:r>
            <a:endParaRPr/>
          </a:p>
        </p:txBody>
      </p:sp>
      <p:pic>
        <p:nvPicPr>
          <p:cNvPr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825" y="2602828"/>
            <a:ext cx="1320876" cy="132087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/>
          <p:nvPr/>
        </p:nvSpPr>
        <p:spPr>
          <a:xfrm>
            <a:off x="4127850" y="2950200"/>
            <a:ext cx="888300" cy="626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4600" y="2602825"/>
            <a:ext cx="1484500" cy="126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Objetivo de negocio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770725" y="1140700"/>
            <a:ext cx="746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95D46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AutoNum type="arabicPeriod"/>
            </a:pPr>
            <a:r>
              <a:rPr lang="es-419">
                <a:solidFill>
                  <a:srgbClr val="695D46"/>
                </a:solidFill>
              </a:rPr>
              <a:t>Incrementar el número de donaciones en un 10%  en el transcurso de 30 días, optimizando el diseño y flujo de la landing page actual de Save The Children.</a:t>
            </a:r>
            <a:endParaRPr>
              <a:solidFill>
                <a:srgbClr val="695D46"/>
              </a:solidFill>
            </a:endParaRPr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0050" y="2816325"/>
            <a:ext cx="1794700" cy="178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6425" y="2923394"/>
            <a:ext cx="1658100" cy="1567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Propuesta de valor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765050" y="1152475"/>
            <a:ext cx="7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AutoNum type="arabicPeriod"/>
            </a:pPr>
            <a:r>
              <a:rPr lang="es-419">
                <a:solidFill>
                  <a:srgbClr val="695D46"/>
                </a:solidFill>
              </a:rPr>
              <a:t>Estrategia de comunicación con enfoque positivo para incrementar los donativos</a:t>
            </a:r>
            <a:endParaRPr>
              <a:solidFill>
                <a:srgbClr val="695D46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95D46"/>
              </a:solidFill>
            </a:endParaRPr>
          </a:p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AutoNum type="arabicPeriod"/>
            </a:pPr>
            <a:r>
              <a:rPr lang="es-419">
                <a:solidFill>
                  <a:srgbClr val="695D46"/>
                </a:solidFill>
              </a:rPr>
              <a:t>Mejorar la experiencia del usuario ofreciendo confianza y transparencia con Save the Children.</a:t>
            </a:r>
            <a:endParaRPr>
              <a:solidFill>
                <a:srgbClr val="695D46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5925" y="2884650"/>
            <a:ext cx="1577525" cy="157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0325" y="2725575"/>
            <a:ext cx="1843300" cy="18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Research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29850" y="1152475"/>
            <a:ext cx="454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24 usuarios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Entrevista moderada.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Estudio multicanal: landing page y web institucional STC.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0950" y="823275"/>
            <a:ext cx="3496950" cy="34969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/>
          <p:nvPr/>
        </p:nvSpPr>
        <p:spPr>
          <a:xfrm>
            <a:off x="7059200" y="3009225"/>
            <a:ext cx="1448700" cy="291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5010950" y="4149225"/>
            <a:ext cx="530100" cy="171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Los Insights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36525" y="3208300"/>
            <a:ext cx="2286600" cy="13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Al 63% de los usuarios les </a:t>
            </a:r>
            <a:r>
              <a:rPr lang="es-419"/>
              <a:t>pareció</a:t>
            </a:r>
            <a:r>
              <a:rPr lang="es-419"/>
              <a:t> poco agradable la imagen principal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 txBox="1"/>
          <p:nvPr/>
        </p:nvSpPr>
        <p:spPr>
          <a:xfrm>
            <a:off x="3480000" y="3208300"/>
            <a:ext cx="2286600" cy="13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Al 42.2% de los usuarios les pareció poco claro el mensaje </a:t>
            </a:r>
            <a:endParaRPr/>
          </a:p>
        </p:txBody>
      </p:sp>
      <p:sp>
        <p:nvSpPr>
          <p:cNvPr id="103" name="Shape 103"/>
          <p:cNvSpPr txBox="1"/>
          <p:nvPr/>
        </p:nvSpPr>
        <p:spPr>
          <a:xfrm>
            <a:off x="6323475" y="3208300"/>
            <a:ext cx="2286600" cy="13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El 60% de los usuarios no donaría </a:t>
            </a:r>
            <a:endParaRPr/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175" y="1360425"/>
            <a:ext cx="1365300" cy="136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4636" y="1314375"/>
            <a:ext cx="1437340" cy="14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8100" y="1138700"/>
            <a:ext cx="1437350" cy="14897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Diseño </a:t>
            </a:r>
            <a:r>
              <a:rPr lang="es-419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Wireframe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576725" y="1152475"/>
            <a:ext cx="371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Diseño limpio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Información concreta y clara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Imágenes con un enfoque positivo donde se muestre el trabajo de Save The Children</a:t>
            </a:r>
            <a:endParaRPr/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1475" y="174800"/>
            <a:ext cx="3873650" cy="4793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Análisis de contenidos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9" name="Shape 119"/>
          <p:cNvPicPr preferRelativeResize="0"/>
          <p:nvPr/>
        </p:nvPicPr>
        <p:blipFill rotWithShape="1">
          <a:blip r:embed="rId3">
            <a:alphaModFix/>
          </a:blip>
          <a:srcRect b="87986" l="0" r="0" t="0"/>
          <a:stretch/>
        </p:blipFill>
        <p:spPr>
          <a:xfrm>
            <a:off x="359325" y="1874500"/>
            <a:ext cx="3806537" cy="1973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Shape 120"/>
          <p:cNvPicPr preferRelativeResize="0"/>
          <p:nvPr/>
        </p:nvPicPr>
        <p:blipFill rotWithShape="1">
          <a:blip r:embed="rId4">
            <a:alphaModFix/>
          </a:blip>
          <a:srcRect b="75772" l="15594" r="13844" t="3006"/>
          <a:stretch/>
        </p:blipFill>
        <p:spPr>
          <a:xfrm>
            <a:off x="5214100" y="1874500"/>
            <a:ext cx="3564201" cy="1973602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/>
          <p:nvPr/>
        </p:nvSpPr>
        <p:spPr>
          <a:xfrm>
            <a:off x="4352925" y="2562225"/>
            <a:ext cx="723900" cy="55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FA8DC"/>
          </a:solidFill>
          <a:ln cap="flat" cmpd="sng" w="952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 txBox="1"/>
          <p:nvPr/>
        </p:nvSpPr>
        <p:spPr>
          <a:xfrm>
            <a:off x="776825" y="1412400"/>
            <a:ext cx="28602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Landing actual</a:t>
            </a:r>
            <a:endParaRPr b="1"/>
          </a:p>
        </p:txBody>
      </p:sp>
      <p:sp>
        <p:nvSpPr>
          <p:cNvPr id="123" name="Shape 123"/>
          <p:cNvSpPr txBox="1"/>
          <p:nvPr/>
        </p:nvSpPr>
        <p:spPr>
          <a:xfrm>
            <a:off x="5566100" y="1412400"/>
            <a:ext cx="28602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Propuesta de landing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311700" y="17950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CC0000"/>
                </a:solidFill>
                <a:latin typeface="Montserrat"/>
                <a:ea typeface="Montserrat"/>
                <a:cs typeface="Montserrat"/>
                <a:sym typeface="Montserrat"/>
              </a:rPr>
              <a:t>Propuesta Landing</a:t>
            </a:r>
            <a:endParaRPr>
              <a:solidFill>
                <a:srgbClr val="CC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311700" y="951525"/>
            <a:ext cx="8520600" cy="38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s-419" u="sng">
                <a:solidFill>
                  <a:schemeClr val="hlink"/>
                </a:solidFill>
                <a:hlinkClick r:id="rId3"/>
              </a:rPr>
              <a:t>Save The Children Landing Page </a:t>
            </a:r>
            <a:endParaRPr/>
          </a:p>
        </p:txBody>
      </p:sp>
      <p:pic>
        <p:nvPicPr>
          <p:cNvPr id="130" name="Shape 130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13901" l="14499" r="15624" t="8741"/>
          <a:stretch/>
        </p:blipFill>
        <p:spPr>
          <a:xfrm>
            <a:off x="1788137" y="1072925"/>
            <a:ext cx="5567724" cy="346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